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embeddedFontLst>
    <p:embeddedFont>
      <p:font typeface="Barlow Bold" panose="020B0604020202020204" charset="0"/>
      <p:bold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Freestyle Script" panose="030804020302050B0404" pitchFamily="66" charset="0"/>
      <p:regular r:id="rId25"/>
    </p:embeddedFont>
    <p:embeddedFont>
      <p:font typeface="Montserrat" panose="00000500000000000000" pitchFamily="2" charset="0"/>
      <p:regular r:id="rId26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6DFB"/>
    <a:srgbClr val="A39CFC"/>
    <a:srgbClr val="9998FF"/>
    <a:srgbClr val="000046"/>
    <a:srgbClr val="282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838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DBFF3B-0A86-23F2-10DD-5B4F71744575}"/>
              </a:ext>
            </a:extLst>
          </p:cNvPr>
          <p:cNvSpPr/>
          <p:nvPr/>
        </p:nvSpPr>
        <p:spPr>
          <a:xfrm>
            <a:off x="12712422" y="7662441"/>
            <a:ext cx="1917978" cy="567159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1575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914656" y="3758446"/>
            <a:ext cx="6800969" cy="712708"/>
          </a:xfrm>
          <a:prstGeom prst="rect">
            <a:avLst/>
          </a:prstGeom>
          <a:noFill/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60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E-Library Semantic Search</a:t>
            </a:r>
            <a:endParaRPr lang="en-US"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0">
            <a:extLst>
              <a:ext uri="{FF2B5EF4-FFF2-40B4-BE49-F238E27FC236}">
                <a16:creationId xmlns:a16="http://schemas.microsoft.com/office/drawing/2014/main" id="{B2D4C3DD-088D-EFF1-ACED-245D7637B4B7}"/>
              </a:ext>
            </a:extLst>
          </p:cNvPr>
          <p:cNvSpPr/>
          <p:nvPr/>
        </p:nvSpPr>
        <p:spPr>
          <a:xfrm>
            <a:off x="758309" y="1093529"/>
            <a:ext cx="5701546" cy="712708"/>
          </a:xfrm>
          <a:prstGeom prst="rect">
            <a:avLst/>
          </a:prstGeom>
          <a:noFill/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Ontology Classes</a:t>
            </a:r>
            <a:endParaRPr lang="en-US" sz="4450" dirty="0"/>
          </a:p>
        </p:txBody>
      </p:sp>
      <p:sp>
        <p:nvSpPr>
          <p:cNvPr id="40" name="Text 1">
            <a:extLst>
              <a:ext uri="{FF2B5EF4-FFF2-40B4-BE49-F238E27FC236}">
                <a16:creationId xmlns:a16="http://schemas.microsoft.com/office/drawing/2014/main" id="{F61E9A26-1EDF-1BE8-AF1B-EE74AA176C6A}"/>
              </a:ext>
            </a:extLst>
          </p:cNvPr>
          <p:cNvSpPr/>
          <p:nvPr/>
        </p:nvSpPr>
        <p:spPr>
          <a:xfrm>
            <a:off x="2303621" y="2432387"/>
            <a:ext cx="2850713" cy="356235"/>
          </a:xfrm>
          <a:prstGeom prst="rect">
            <a:avLst/>
          </a:prstGeom>
          <a:noFill/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ProgrammingBook</a:t>
            </a:r>
            <a:endParaRPr lang="en-US" sz="2200" dirty="0"/>
          </a:p>
        </p:txBody>
      </p:sp>
      <p:sp>
        <p:nvSpPr>
          <p:cNvPr id="41" name="Text 2">
            <a:extLst>
              <a:ext uri="{FF2B5EF4-FFF2-40B4-BE49-F238E27FC236}">
                <a16:creationId xmlns:a16="http://schemas.microsoft.com/office/drawing/2014/main" id="{973363CC-DA0B-5A5F-9E14-6EA93F8A9BC8}"/>
              </a:ext>
            </a:extLst>
          </p:cNvPr>
          <p:cNvSpPr/>
          <p:nvPr/>
        </p:nvSpPr>
        <p:spPr>
          <a:xfrm>
            <a:off x="758309" y="2918519"/>
            <a:ext cx="4396026" cy="346710"/>
          </a:xfrm>
          <a:prstGeom prst="rect">
            <a:avLst/>
          </a:prstGeom>
          <a:noFill/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Reference materials for programming</a:t>
            </a:r>
            <a:endParaRPr lang="en-US" sz="1700" dirty="0"/>
          </a:p>
        </p:txBody>
      </p:sp>
      <p:pic>
        <p:nvPicPr>
          <p:cNvPr id="42" name="Image 0">
            <a:extLst>
              <a:ext uri="{FF2B5EF4-FFF2-40B4-BE49-F238E27FC236}">
                <a16:creationId xmlns:a16="http://schemas.microsoft.com/office/drawing/2014/main" id="{E846EEE7-6574-536E-D193-36C48D4E4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256" y="2556688"/>
            <a:ext cx="3671768" cy="367176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43" name="Shape 3">
            <a:extLst>
              <a:ext uri="{FF2B5EF4-FFF2-40B4-BE49-F238E27FC236}">
                <a16:creationId xmlns:a16="http://schemas.microsoft.com/office/drawing/2014/main" id="{4C35CE8D-886F-4DCC-3C2F-138AF1D64E53}"/>
              </a:ext>
            </a:extLst>
          </p:cNvPr>
          <p:cNvSpPr/>
          <p:nvPr/>
        </p:nvSpPr>
        <p:spPr>
          <a:xfrm>
            <a:off x="6048911" y="2661761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282C32"/>
          </a:solidFill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44" name="Image 1">
            <a:extLst>
              <a:ext uri="{FF2B5EF4-FFF2-40B4-BE49-F238E27FC236}">
                <a16:creationId xmlns:a16="http://schemas.microsoft.com/office/drawing/2014/main" id="{25AB7941-6FF2-4CD9-EA9B-E7C2280CA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858" y="2780228"/>
            <a:ext cx="243721" cy="30468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45" name="Text 4">
            <a:extLst>
              <a:ext uri="{FF2B5EF4-FFF2-40B4-BE49-F238E27FC236}">
                <a16:creationId xmlns:a16="http://schemas.microsoft.com/office/drawing/2014/main" id="{D515650F-F4F4-077D-903D-CBE3D2187BEF}"/>
              </a:ext>
            </a:extLst>
          </p:cNvPr>
          <p:cNvSpPr/>
          <p:nvPr/>
        </p:nvSpPr>
        <p:spPr>
          <a:xfrm>
            <a:off x="9475946" y="2239506"/>
            <a:ext cx="2850713" cy="356235"/>
          </a:xfrm>
          <a:prstGeom prst="rect">
            <a:avLst/>
          </a:prstGeom>
          <a:noFill/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Tutorial</a:t>
            </a:r>
            <a:endParaRPr lang="en-US" sz="2200" dirty="0"/>
          </a:p>
        </p:txBody>
      </p:sp>
      <p:sp>
        <p:nvSpPr>
          <p:cNvPr id="46" name="Text 5">
            <a:extLst>
              <a:ext uri="{FF2B5EF4-FFF2-40B4-BE49-F238E27FC236}">
                <a16:creationId xmlns:a16="http://schemas.microsoft.com/office/drawing/2014/main" id="{CABC4485-771D-76D1-3A22-4103526D7375}"/>
              </a:ext>
            </a:extLst>
          </p:cNvPr>
          <p:cNvSpPr/>
          <p:nvPr/>
        </p:nvSpPr>
        <p:spPr>
          <a:xfrm>
            <a:off x="9475946" y="2725638"/>
            <a:ext cx="4396145" cy="346710"/>
          </a:xfrm>
          <a:prstGeom prst="rect">
            <a:avLst/>
          </a:prstGeom>
          <a:noFill/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Instructional content</a:t>
            </a:r>
            <a:endParaRPr lang="en-US" sz="1700" dirty="0"/>
          </a:p>
        </p:txBody>
      </p:sp>
      <p:pic>
        <p:nvPicPr>
          <p:cNvPr id="47" name="Image 2">
            <a:extLst>
              <a:ext uri="{FF2B5EF4-FFF2-40B4-BE49-F238E27FC236}">
                <a16:creationId xmlns:a16="http://schemas.microsoft.com/office/drawing/2014/main" id="{39F9A670-0EC1-EAE1-E454-6B15E3106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256" y="2556688"/>
            <a:ext cx="3671768" cy="367176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48" name="Shape 6">
            <a:extLst>
              <a:ext uri="{FF2B5EF4-FFF2-40B4-BE49-F238E27FC236}">
                <a16:creationId xmlns:a16="http://schemas.microsoft.com/office/drawing/2014/main" id="{009DCB4F-F866-8F60-D4A0-FF67C4011C55}"/>
              </a:ext>
            </a:extLst>
          </p:cNvPr>
          <p:cNvSpPr/>
          <p:nvPr/>
        </p:nvSpPr>
        <p:spPr>
          <a:xfrm>
            <a:off x="7565172" y="2433161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282C32"/>
          </a:solidFill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49" name="Image 3">
            <a:extLst>
              <a:ext uri="{FF2B5EF4-FFF2-40B4-BE49-F238E27FC236}">
                <a16:creationId xmlns:a16="http://schemas.microsoft.com/office/drawing/2014/main" id="{3FAE7993-BC49-F452-1398-576B883305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4119" y="2551628"/>
            <a:ext cx="243721" cy="30468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50" name="Text 7">
            <a:extLst>
              <a:ext uri="{FF2B5EF4-FFF2-40B4-BE49-F238E27FC236}">
                <a16:creationId xmlns:a16="http://schemas.microsoft.com/office/drawing/2014/main" id="{8DEFC7E3-561D-B698-707A-9791483CC3A6}"/>
              </a:ext>
            </a:extLst>
          </p:cNvPr>
          <p:cNvSpPr/>
          <p:nvPr/>
        </p:nvSpPr>
        <p:spPr>
          <a:xfrm>
            <a:off x="9475946" y="3397269"/>
            <a:ext cx="2850713" cy="356235"/>
          </a:xfrm>
          <a:prstGeom prst="rect">
            <a:avLst/>
          </a:prstGeom>
          <a:noFill/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Author</a:t>
            </a:r>
            <a:endParaRPr lang="en-US" sz="2200" dirty="0"/>
          </a:p>
        </p:txBody>
      </p:sp>
      <p:sp>
        <p:nvSpPr>
          <p:cNvPr id="51" name="Text 8">
            <a:extLst>
              <a:ext uri="{FF2B5EF4-FFF2-40B4-BE49-F238E27FC236}">
                <a16:creationId xmlns:a16="http://schemas.microsoft.com/office/drawing/2014/main" id="{163C0CAF-6557-E695-36BE-241379F22C55}"/>
              </a:ext>
            </a:extLst>
          </p:cNvPr>
          <p:cNvSpPr/>
          <p:nvPr/>
        </p:nvSpPr>
        <p:spPr>
          <a:xfrm>
            <a:off x="9475946" y="3883402"/>
            <a:ext cx="4396145" cy="346710"/>
          </a:xfrm>
          <a:prstGeom prst="rect">
            <a:avLst/>
          </a:prstGeom>
          <a:noFill/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Content creators</a:t>
            </a:r>
            <a:endParaRPr lang="en-US" sz="1700" dirty="0"/>
          </a:p>
        </p:txBody>
      </p:sp>
      <p:pic>
        <p:nvPicPr>
          <p:cNvPr id="52" name="Image 4">
            <a:extLst>
              <a:ext uri="{FF2B5EF4-FFF2-40B4-BE49-F238E27FC236}">
                <a16:creationId xmlns:a16="http://schemas.microsoft.com/office/drawing/2014/main" id="{48E94466-04A6-CF7F-5E00-50E51FA8F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9256" y="2556688"/>
            <a:ext cx="3671768" cy="367176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53" name="Shape 9">
            <a:extLst>
              <a:ext uri="{FF2B5EF4-FFF2-40B4-BE49-F238E27FC236}">
                <a16:creationId xmlns:a16="http://schemas.microsoft.com/office/drawing/2014/main" id="{BC2E7D5C-C19A-BF6D-C59C-A4C7BD79AF76}"/>
              </a:ext>
            </a:extLst>
          </p:cNvPr>
          <p:cNvSpPr/>
          <p:nvPr/>
        </p:nvSpPr>
        <p:spPr>
          <a:xfrm>
            <a:off x="8689122" y="3476148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282C32"/>
          </a:solidFill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54" name="Image 5">
            <a:extLst>
              <a:ext uri="{FF2B5EF4-FFF2-40B4-BE49-F238E27FC236}">
                <a16:creationId xmlns:a16="http://schemas.microsoft.com/office/drawing/2014/main" id="{74047256-16A9-4CB6-7C4D-9D1AEF00F8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8069" y="3594615"/>
            <a:ext cx="243721" cy="30468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55" name="Text 10">
            <a:extLst>
              <a:ext uri="{FF2B5EF4-FFF2-40B4-BE49-F238E27FC236}">
                <a16:creationId xmlns:a16="http://schemas.microsoft.com/office/drawing/2014/main" id="{8F6BF898-9AD6-C219-8D72-BD077A8C141E}"/>
              </a:ext>
            </a:extLst>
          </p:cNvPr>
          <p:cNvSpPr/>
          <p:nvPr/>
        </p:nvSpPr>
        <p:spPr>
          <a:xfrm>
            <a:off x="9475946" y="4555033"/>
            <a:ext cx="2850713" cy="356235"/>
          </a:xfrm>
          <a:prstGeom prst="rect">
            <a:avLst/>
          </a:prstGeom>
          <a:noFill/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Publisher</a:t>
            </a:r>
            <a:endParaRPr lang="en-US" sz="2200" dirty="0"/>
          </a:p>
        </p:txBody>
      </p:sp>
      <p:sp>
        <p:nvSpPr>
          <p:cNvPr id="56" name="Text 11">
            <a:extLst>
              <a:ext uri="{FF2B5EF4-FFF2-40B4-BE49-F238E27FC236}">
                <a16:creationId xmlns:a16="http://schemas.microsoft.com/office/drawing/2014/main" id="{606C071A-F3E3-4253-C130-93651ED4A0AA}"/>
              </a:ext>
            </a:extLst>
          </p:cNvPr>
          <p:cNvSpPr/>
          <p:nvPr/>
        </p:nvSpPr>
        <p:spPr>
          <a:xfrm>
            <a:off x="9475946" y="5041165"/>
            <a:ext cx="4396145" cy="346710"/>
          </a:xfrm>
          <a:prstGeom prst="rect">
            <a:avLst/>
          </a:prstGeom>
          <a:noFill/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Publishing entities</a:t>
            </a:r>
            <a:endParaRPr lang="en-US" sz="1700" dirty="0"/>
          </a:p>
        </p:txBody>
      </p:sp>
      <p:pic>
        <p:nvPicPr>
          <p:cNvPr id="57" name="Image 6">
            <a:extLst>
              <a:ext uri="{FF2B5EF4-FFF2-40B4-BE49-F238E27FC236}">
                <a16:creationId xmlns:a16="http://schemas.microsoft.com/office/drawing/2014/main" id="{A07D26FF-14C8-5321-ED8C-29B6115316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9256" y="2556688"/>
            <a:ext cx="3671768" cy="367176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58" name="Shape 12">
            <a:extLst>
              <a:ext uri="{FF2B5EF4-FFF2-40B4-BE49-F238E27FC236}">
                <a16:creationId xmlns:a16="http://schemas.microsoft.com/office/drawing/2014/main" id="{8787C5A7-AB04-E5C7-7111-50ECA175D1E6}"/>
              </a:ext>
            </a:extLst>
          </p:cNvPr>
          <p:cNvSpPr/>
          <p:nvPr/>
        </p:nvSpPr>
        <p:spPr>
          <a:xfrm>
            <a:off x="8574584" y="5005268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282C32"/>
          </a:solidFill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59" name="Image 7">
            <a:extLst>
              <a:ext uri="{FF2B5EF4-FFF2-40B4-BE49-F238E27FC236}">
                <a16:creationId xmlns:a16="http://schemas.microsoft.com/office/drawing/2014/main" id="{DC6A4253-E9EF-F211-6882-74D8E22F68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3531" y="5123735"/>
            <a:ext cx="243721" cy="30468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60" name="Text 13">
            <a:extLst>
              <a:ext uri="{FF2B5EF4-FFF2-40B4-BE49-F238E27FC236}">
                <a16:creationId xmlns:a16="http://schemas.microsoft.com/office/drawing/2014/main" id="{01A3F7D4-CCF1-2589-4AE6-6228CF831E5D}"/>
              </a:ext>
            </a:extLst>
          </p:cNvPr>
          <p:cNvSpPr/>
          <p:nvPr/>
        </p:nvSpPr>
        <p:spPr>
          <a:xfrm>
            <a:off x="9475946" y="5712797"/>
            <a:ext cx="2961918" cy="356235"/>
          </a:xfrm>
          <a:prstGeom prst="rect">
            <a:avLst/>
          </a:prstGeom>
          <a:noFill/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ProgrammingLanguage</a:t>
            </a:r>
            <a:endParaRPr lang="en-US" sz="2200" dirty="0"/>
          </a:p>
        </p:txBody>
      </p:sp>
      <p:sp>
        <p:nvSpPr>
          <p:cNvPr id="61" name="Text 14">
            <a:extLst>
              <a:ext uri="{FF2B5EF4-FFF2-40B4-BE49-F238E27FC236}">
                <a16:creationId xmlns:a16="http://schemas.microsoft.com/office/drawing/2014/main" id="{A53D0A04-099E-65EF-4A1A-E63D211F0782}"/>
              </a:ext>
            </a:extLst>
          </p:cNvPr>
          <p:cNvSpPr/>
          <p:nvPr/>
        </p:nvSpPr>
        <p:spPr>
          <a:xfrm>
            <a:off x="9475946" y="6198929"/>
            <a:ext cx="4396145" cy="346710"/>
          </a:xfrm>
          <a:prstGeom prst="rect">
            <a:avLst/>
          </a:prstGeom>
          <a:noFill/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Languages covered</a:t>
            </a:r>
            <a:endParaRPr lang="en-US" sz="1700" dirty="0"/>
          </a:p>
        </p:txBody>
      </p:sp>
      <p:pic>
        <p:nvPicPr>
          <p:cNvPr id="62" name="Image 8">
            <a:extLst>
              <a:ext uri="{FF2B5EF4-FFF2-40B4-BE49-F238E27FC236}">
                <a16:creationId xmlns:a16="http://schemas.microsoft.com/office/drawing/2014/main" id="{A4ECAB4E-E87E-A01A-66BB-F4705B142C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9256" y="2556688"/>
            <a:ext cx="3671768" cy="367176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63" name="Shape 15">
            <a:extLst>
              <a:ext uri="{FF2B5EF4-FFF2-40B4-BE49-F238E27FC236}">
                <a16:creationId xmlns:a16="http://schemas.microsoft.com/office/drawing/2014/main" id="{5AEDA941-9F39-52FD-D15F-CFDE0736E461}"/>
              </a:ext>
            </a:extLst>
          </p:cNvPr>
          <p:cNvSpPr/>
          <p:nvPr/>
        </p:nvSpPr>
        <p:spPr>
          <a:xfrm>
            <a:off x="7307640" y="5869066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282C32"/>
          </a:solidFill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64" name="Image 9">
            <a:extLst>
              <a:ext uri="{FF2B5EF4-FFF2-40B4-BE49-F238E27FC236}">
                <a16:creationId xmlns:a16="http://schemas.microsoft.com/office/drawing/2014/main" id="{A916DDF2-4F34-4191-D669-B2607E0E83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56587" y="5987534"/>
            <a:ext cx="243721" cy="30468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65" name="Text 16">
            <a:extLst>
              <a:ext uri="{FF2B5EF4-FFF2-40B4-BE49-F238E27FC236}">
                <a16:creationId xmlns:a16="http://schemas.microsoft.com/office/drawing/2014/main" id="{073122CF-C50C-BD42-942A-5EE56C87BBE6}"/>
              </a:ext>
            </a:extLst>
          </p:cNvPr>
          <p:cNvSpPr/>
          <p:nvPr/>
        </p:nvSpPr>
        <p:spPr>
          <a:xfrm>
            <a:off x="2303621" y="5519797"/>
            <a:ext cx="2850713" cy="356235"/>
          </a:xfrm>
          <a:prstGeom prst="rect">
            <a:avLst/>
          </a:prstGeom>
          <a:noFill/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Topic</a:t>
            </a:r>
            <a:endParaRPr lang="en-US" sz="2200" dirty="0"/>
          </a:p>
        </p:txBody>
      </p:sp>
      <p:sp>
        <p:nvSpPr>
          <p:cNvPr id="66" name="Text 17">
            <a:extLst>
              <a:ext uri="{FF2B5EF4-FFF2-40B4-BE49-F238E27FC236}">
                <a16:creationId xmlns:a16="http://schemas.microsoft.com/office/drawing/2014/main" id="{6415D750-8512-FDCD-9E1C-E25CCC804703}"/>
              </a:ext>
            </a:extLst>
          </p:cNvPr>
          <p:cNvSpPr/>
          <p:nvPr/>
        </p:nvSpPr>
        <p:spPr>
          <a:xfrm>
            <a:off x="758309" y="6005929"/>
            <a:ext cx="4396026" cy="346710"/>
          </a:xfrm>
          <a:prstGeom prst="rect">
            <a:avLst/>
          </a:prstGeom>
          <a:noFill/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Subject areas</a:t>
            </a:r>
            <a:endParaRPr lang="en-US" sz="1700" dirty="0"/>
          </a:p>
        </p:txBody>
      </p:sp>
      <p:pic>
        <p:nvPicPr>
          <p:cNvPr id="67" name="Image 10">
            <a:extLst>
              <a:ext uri="{FF2B5EF4-FFF2-40B4-BE49-F238E27FC236}">
                <a16:creationId xmlns:a16="http://schemas.microsoft.com/office/drawing/2014/main" id="{DA000E0A-C9EE-20A8-772F-25BB344609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9256" y="2556688"/>
            <a:ext cx="3671768" cy="367176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68" name="Shape 18">
            <a:extLst>
              <a:ext uri="{FF2B5EF4-FFF2-40B4-BE49-F238E27FC236}">
                <a16:creationId xmlns:a16="http://schemas.microsoft.com/office/drawing/2014/main" id="{20B4EB83-D000-A5C4-2987-367D07A0D610}"/>
              </a:ext>
            </a:extLst>
          </p:cNvPr>
          <p:cNvSpPr/>
          <p:nvPr/>
        </p:nvSpPr>
        <p:spPr>
          <a:xfrm>
            <a:off x="5842337" y="5416986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282C32"/>
          </a:solidFill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69" name="Image 11">
            <a:extLst>
              <a:ext uri="{FF2B5EF4-FFF2-40B4-BE49-F238E27FC236}">
                <a16:creationId xmlns:a16="http://schemas.microsoft.com/office/drawing/2014/main" id="{8A077EB2-39DC-4928-FD73-E88BE545BB7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91285" y="5535453"/>
            <a:ext cx="243721" cy="30468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70" name="Text 19">
            <a:extLst>
              <a:ext uri="{FF2B5EF4-FFF2-40B4-BE49-F238E27FC236}">
                <a16:creationId xmlns:a16="http://schemas.microsoft.com/office/drawing/2014/main" id="{6C43D83B-BEA0-AA76-9D60-0E10F31D4BA8}"/>
              </a:ext>
            </a:extLst>
          </p:cNvPr>
          <p:cNvSpPr/>
          <p:nvPr/>
        </p:nvSpPr>
        <p:spPr>
          <a:xfrm>
            <a:off x="2303621" y="3976032"/>
            <a:ext cx="2850713" cy="356235"/>
          </a:xfrm>
          <a:prstGeom prst="rect">
            <a:avLst/>
          </a:prstGeom>
          <a:noFill/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DifficultyLevel</a:t>
            </a:r>
            <a:endParaRPr lang="en-US" sz="2200" dirty="0"/>
          </a:p>
        </p:txBody>
      </p:sp>
      <p:sp>
        <p:nvSpPr>
          <p:cNvPr id="71" name="Text 20">
            <a:extLst>
              <a:ext uri="{FF2B5EF4-FFF2-40B4-BE49-F238E27FC236}">
                <a16:creationId xmlns:a16="http://schemas.microsoft.com/office/drawing/2014/main" id="{C51BF9A3-94B9-705F-721A-8277DE757CA5}"/>
              </a:ext>
            </a:extLst>
          </p:cNvPr>
          <p:cNvSpPr/>
          <p:nvPr/>
        </p:nvSpPr>
        <p:spPr>
          <a:xfrm>
            <a:off x="758309" y="4462164"/>
            <a:ext cx="4396026" cy="346710"/>
          </a:xfrm>
          <a:prstGeom prst="rect">
            <a:avLst/>
          </a:prstGeom>
          <a:noFill/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Content complexity</a:t>
            </a:r>
            <a:endParaRPr lang="en-US" sz="1700" dirty="0"/>
          </a:p>
        </p:txBody>
      </p:sp>
      <p:pic>
        <p:nvPicPr>
          <p:cNvPr id="72" name="Image 12">
            <a:extLst>
              <a:ext uri="{FF2B5EF4-FFF2-40B4-BE49-F238E27FC236}">
                <a16:creationId xmlns:a16="http://schemas.microsoft.com/office/drawing/2014/main" id="{E594098C-FFCC-E7EE-9DE3-6EDACCE166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79256" y="2556688"/>
            <a:ext cx="3671768" cy="367176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73" name="Shape 21">
            <a:extLst>
              <a:ext uri="{FF2B5EF4-FFF2-40B4-BE49-F238E27FC236}">
                <a16:creationId xmlns:a16="http://schemas.microsoft.com/office/drawing/2014/main" id="{4A5AAB41-05D8-CCAF-0083-35109353897D}"/>
              </a:ext>
            </a:extLst>
          </p:cNvPr>
          <p:cNvSpPr/>
          <p:nvPr/>
        </p:nvSpPr>
        <p:spPr>
          <a:xfrm>
            <a:off x="5282148" y="3989665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282C32"/>
          </a:solidFill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74" name="Image 13">
            <a:extLst>
              <a:ext uri="{FF2B5EF4-FFF2-40B4-BE49-F238E27FC236}">
                <a16:creationId xmlns:a16="http://schemas.microsoft.com/office/drawing/2014/main" id="{570A3D29-C967-FF9C-ED2F-D58B2B265C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31095" y="4108132"/>
            <a:ext cx="243721" cy="304681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</p:pic>
      <p:sp>
        <p:nvSpPr>
          <p:cNvPr id="75" name="Text 22">
            <a:extLst>
              <a:ext uri="{FF2B5EF4-FFF2-40B4-BE49-F238E27FC236}">
                <a16:creationId xmlns:a16="http://schemas.microsoft.com/office/drawing/2014/main" id="{FE19B438-872A-0F9F-A353-89A01A64D868}"/>
              </a:ext>
            </a:extLst>
          </p:cNvPr>
          <p:cNvSpPr/>
          <p:nvPr/>
        </p:nvSpPr>
        <p:spPr>
          <a:xfrm>
            <a:off x="758309" y="6789360"/>
            <a:ext cx="13113782" cy="346710"/>
          </a:xfrm>
          <a:prstGeom prst="rect">
            <a:avLst/>
          </a:prstGeom>
          <a:noFill/>
          <a:ln/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class represents a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concept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in the semantic structure.</a:t>
            </a:r>
            <a:endParaRPr lang="en-US" sz="17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EB20789-954A-6607-ED9D-6427551C7139}"/>
              </a:ext>
            </a:extLst>
          </p:cNvPr>
          <p:cNvSpPr/>
          <p:nvPr/>
        </p:nvSpPr>
        <p:spPr>
          <a:xfrm>
            <a:off x="12712422" y="7662441"/>
            <a:ext cx="1917978" cy="567159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23073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Ontology Properties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760702"/>
            <a:ext cx="13113782" cy="3745706"/>
          </a:xfrm>
          <a:prstGeom prst="roundRect">
            <a:avLst>
              <a:gd name="adj" fmla="val 520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5929" y="2768322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82504" y="2905839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Property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35585" y="2905839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Relationship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765929" y="3390067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982504" y="3527584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hasAuthor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35585" y="3527584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Connects books with authors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65929" y="4011811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982504" y="4149328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publishedBy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35585" y="4149328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Connects books to publishers</a:t>
            </a:r>
            <a:endParaRPr lang="en-US" sz="1700" dirty="0"/>
          </a:p>
        </p:txBody>
      </p:sp>
      <p:sp>
        <p:nvSpPr>
          <p:cNvPr id="13" name="Shape 11"/>
          <p:cNvSpPr/>
          <p:nvPr/>
        </p:nvSpPr>
        <p:spPr>
          <a:xfrm>
            <a:off x="765929" y="4633555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982504" y="4771073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coversTopic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535585" y="4771073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Links resources to topics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65929" y="5255300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82504" y="5392817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teachesLanguage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35585" y="5392817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Specifies the language taught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765929" y="5877044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982504" y="6014561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hasDifficultyLevel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7535585" y="6014561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Classifies material by difficulty</a:t>
            </a:r>
            <a:endParaRPr lang="en-US" sz="17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446D8D-080A-FE91-D496-B4EFCD204A38}"/>
              </a:ext>
            </a:extLst>
          </p:cNvPr>
          <p:cNvSpPr/>
          <p:nvPr/>
        </p:nvSpPr>
        <p:spPr>
          <a:xfrm>
            <a:off x="12712422" y="7662441"/>
            <a:ext cx="1917978" cy="567159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4879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Sample SPARQL Query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89476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Query Objective: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Find beginner tutorials that teach Python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485198"/>
            <a:ext cx="13113782" cy="2405063"/>
          </a:xfrm>
          <a:prstGeom prst="roundRect">
            <a:avLst>
              <a:gd name="adj" fmla="val 8108"/>
            </a:avLst>
          </a:prstGeom>
          <a:solidFill>
            <a:srgbClr val="0100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47593" y="3485198"/>
            <a:ext cx="13135213" cy="2405063"/>
          </a:xfrm>
          <a:prstGeom prst="roundRect">
            <a:avLst>
              <a:gd name="adj" fmla="val 1351"/>
            </a:avLst>
          </a:prstGeom>
          <a:solidFill>
            <a:srgbClr val="01004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64168" y="3647599"/>
            <a:ext cx="12702064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?tutorial  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WHERE {  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?tutorial rdf:type :Tutorial .  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?tutorial :teachesLanguage :Python .  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?tutorial :hasDifficultyLevel :Beginner .  </a:t>
            </a:r>
            <a:endParaRPr lang="en-US" sz="1700" dirty="0"/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highlight>
                  <a:srgbClr val="01004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613398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This returns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only relevant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contextual results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C89B6C-0ED2-0314-5A2F-C72D3B66BCAB}"/>
              </a:ext>
            </a:extLst>
          </p:cNvPr>
          <p:cNvSpPr/>
          <p:nvPr/>
        </p:nvSpPr>
        <p:spPr>
          <a:xfrm>
            <a:off x="12712422" y="7662441"/>
            <a:ext cx="1917978" cy="567159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592455"/>
            <a:ext cx="5670113" cy="708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Real-World Impact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1732002"/>
            <a:ext cx="30480" cy="5318998"/>
          </a:xfrm>
          <a:prstGeom prst="roundRect">
            <a:avLst>
              <a:gd name="adj" fmla="val 636216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456938" y="1959054"/>
            <a:ext cx="646390" cy="30480"/>
          </a:xfrm>
          <a:prstGeom prst="roundRect">
            <a:avLst>
              <a:gd name="adj" fmla="val 636216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72848" y="1732002"/>
            <a:ext cx="484703" cy="484703"/>
          </a:xfrm>
          <a:prstGeom prst="roundRect">
            <a:avLst>
              <a:gd name="adj" fmla="val 40008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145060" y="1761708"/>
            <a:ext cx="340162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54023" y="1806059"/>
            <a:ext cx="54839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Improves accessibility of programming resources.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527072" y="3251716"/>
            <a:ext cx="646390" cy="30480"/>
          </a:xfrm>
          <a:prstGeom prst="roundRect">
            <a:avLst>
              <a:gd name="adj" fmla="val 636216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072848" y="3024664"/>
            <a:ext cx="484703" cy="484703"/>
          </a:xfrm>
          <a:prstGeom prst="roundRect">
            <a:avLst>
              <a:gd name="adj" fmla="val 40008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145060" y="3054370"/>
            <a:ext cx="340162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8392478" y="3098721"/>
            <a:ext cx="54839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Saves time by returning more relevant results.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6456938" y="4366022"/>
            <a:ext cx="646390" cy="30480"/>
          </a:xfrm>
          <a:prstGeom prst="roundRect">
            <a:avLst>
              <a:gd name="adj" fmla="val 636216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072848" y="4138970"/>
            <a:ext cx="484703" cy="484703"/>
          </a:xfrm>
          <a:prstGeom prst="roundRect">
            <a:avLst>
              <a:gd name="adj" fmla="val 40008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145060" y="4168676"/>
            <a:ext cx="340162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754023" y="4213027"/>
            <a:ext cx="54839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Useful in university e-libraries and online platforms.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7527072" y="5480328"/>
            <a:ext cx="646390" cy="30480"/>
          </a:xfrm>
          <a:prstGeom prst="roundRect">
            <a:avLst>
              <a:gd name="adj" fmla="val 636216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7072848" y="5253276"/>
            <a:ext cx="484703" cy="484703"/>
          </a:xfrm>
          <a:prstGeom prst="roundRect">
            <a:avLst>
              <a:gd name="adj" fmla="val 40008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7145060" y="5282982"/>
            <a:ext cx="340162" cy="425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8392478" y="5327332"/>
            <a:ext cx="54839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Supports personalized learning paths and smart recommendations.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4023" y="7293293"/>
            <a:ext cx="1312235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AA812A-64A0-BFA9-DBD4-696721F7D412}"/>
              </a:ext>
            </a:extLst>
          </p:cNvPr>
          <p:cNvSpPr/>
          <p:nvPr/>
        </p:nvSpPr>
        <p:spPr>
          <a:xfrm>
            <a:off x="12712422" y="7662441"/>
            <a:ext cx="1917978" cy="567159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66023"/>
            <a:ext cx="672345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Tools &amp; Technologies Used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611999"/>
            <a:ext cx="4226838" cy="1145619"/>
          </a:xfrm>
          <a:prstGeom prst="roundRect">
            <a:avLst>
              <a:gd name="adj" fmla="val 1702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4884" y="3828574"/>
            <a:ext cx="349638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Protégé – Ontology creation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5201722" y="3611999"/>
            <a:ext cx="4226838" cy="1145619"/>
          </a:xfrm>
          <a:prstGeom prst="roundRect">
            <a:avLst>
              <a:gd name="adj" fmla="val 1702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5418296" y="3828574"/>
            <a:ext cx="379368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OWL, RDF, SPARQL – Semantic Web Standards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9645134" y="3611999"/>
            <a:ext cx="4226838" cy="1145619"/>
          </a:xfrm>
          <a:prstGeom prst="roundRect">
            <a:avLst>
              <a:gd name="adj" fmla="val 1702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9861709" y="3828574"/>
            <a:ext cx="379368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Apache Jena – Java API for ontology integration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58309" y="4974193"/>
            <a:ext cx="6448663" cy="789384"/>
          </a:xfrm>
          <a:prstGeom prst="roundRect">
            <a:avLst>
              <a:gd name="adj" fmla="val 2470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74884" y="5190768"/>
            <a:ext cx="547758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NetBeans – Java Development Environment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423547" y="4974193"/>
            <a:ext cx="6448663" cy="789384"/>
          </a:xfrm>
          <a:prstGeom prst="roundRect">
            <a:avLst>
              <a:gd name="adj" fmla="val 2470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7640122" y="5190768"/>
            <a:ext cx="583870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SPARQL Endpoints – For querying the ontology</a:t>
            </a: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5A8520-30CE-118E-192E-83BEF215F5E3}"/>
              </a:ext>
            </a:extLst>
          </p:cNvPr>
          <p:cNvSpPr/>
          <p:nvPr/>
        </p:nvSpPr>
        <p:spPr>
          <a:xfrm>
            <a:off x="12712422" y="7662441"/>
            <a:ext cx="1917978" cy="567159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NetBeans - Wikipedia">
            <a:extLst>
              <a:ext uri="{FF2B5EF4-FFF2-40B4-BE49-F238E27FC236}">
                <a16:creationId xmlns:a16="http://schemas.microsoft.com/office/drawing/2014/main" id="{52F93DEF-DB21-48F5-F082-40F41C62E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5463" y="6545226"/>
            <a:ext cx="1060047" cy="122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parql - sergzzafd - TriplyDB">
            <a:extLst>
              <a:ext uri="{FF2B5EF4-FFF2-40B4-BE49-F238E27FC236}">
                <a16:creationId xmlns:a16="http://schemas.microsoft.com/office/drawing/2014/main" id="{C5BAD2E3-7FF8-DAB5-0150-11094027C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223" y="426022"/>
            <a:ext cx="3007376" cy="300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‪Protégé Project‬‏">
            <a:extLst>
              <a:ext uri="{FF2B5EF4-FFF2-40B4-BE49-F238E27FC236}">
                <a16:creationId xmlns:a16="http://schemas.microsoft.com/office/drawing/2014/main" id="{0A230173-4974-D5D8-8123-8047A3FF6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6657" y="6650544"/>
            <a:ext cx="1011896" cy="1011896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68795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Results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83393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30997" y="3863876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462326" y="3908346"/>
            <a:ext cx="348674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Fully functional semantic search system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5219819" y="383393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292507" y="3863876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923836" y="3908346"/>
            <a:ext cx="348674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Clean Java GUI integrated with semantic backend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9681329" y="383393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754017" y="3863876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10385346" y="3908346"/>
            <a:ext cx="348674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Context-aware results retrieved efficiently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58309" y="505408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830997" y="5084028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462326" y="5128498"/>
            <a:ext cx="679918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Users can now search programmatically with meaning</a:t>
            </a: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2C4C92-A560-6102-2461-07E3F7418611}"/>
              </a:ext>
            </a:extLst>
          </p:cNvPr>
          <p:cNvSpPr/>
          <p:nvPr/>
        </p:nvSpPr>
        <p:spPr>
          <a:xfrm>
            <a:off x="12712422" y="7662441"/>
            <a:ext cx="1917978" cy="567159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3474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8072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project demonstrates how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semantic web technologies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improve information retrieval.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4303157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Bridges the gap between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 intent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library data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72559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Helps in building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smarter, more intuitive e-learning platforms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14802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Sets a foundation for future work in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AI-driven educational tools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82BDA6-F3DC-70F5-F4F9-5428D7A7498B}"/>
              </a:ext>
            </a:extLst>
          </p:cNvPr>
          <p:cNvSpPr/>
          <p:nvPr/>
        </p:nvSpPr>
        <p:spPr>
          <a:xfrm>
            <a:off x="12712422" y="7662441"/>
            <a:ext cx="1917978" cy="567159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64368" y="375844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16600" b="1" dirty="0">
                <a:solidFill>
                  <a:srgbClr val="9998FF"/>
                </a:solidFill>
                <a:latin typeface="Freestyle Script" panose="030804020302050B0404" pitchFamily="66" charset="0"/>
                <a:ea typeface="Barlow Bold" pitchFamily="34" charset="-122"/>
                <a:cs typeface="Barlow Bold" pitchFamily="34" charset="-120"/>
              </a:rPr>
              <a:t>Thanks For Listening</a:t>
            </a:r>
            <a:endParaRPr lang="ar-SA" sz="16600" b="1" dirty="0">
              <a:solidFill>
                <a:srgbClr val="9998FF"/>
              </a:solidFill>
              <a:latin typeface="Freestyle Script" panose="030804020302050B0404" pitchFamily="66" charset="0"/>
              <a:ea typeface="Barlow Bold" pitchFamily="34" charset="-122"/>
              <a:cs typeface="Barlow Bold" pitchFamily="34" charset="-120"/>
            </a:endParaRPr>
          </a:p>
          <a:p>
            <a:pPr marL="0" indent="0" algn="ctr">
              <a:lnSpc>
                <a:spcPts val="5600"/>
              </a:lnSpc>
              <a:buNone/>
            </a:pPr>
            <a:endParaRPr lang="en-US" sz="8000" b="1" dirty="0">
              <a:solidFill>
                <a:srgbClr val="9998FF"/>
              </a:solidFill>
              <a:latin typeface="Freestyle Script" panose="030804020302050B0404" pitchFamily="66" charset="0"/>
            </a:endParaRPr>
          </a:p>
          <a:p>
            <a:pPr marL="0" indent="0" algn="ctr">
              <a:lnSpc>
                <a:spcPts val="5600"/>
              </a:lnSpc>
              <a:buNone/>
            </a:pPr>
            <a:r>
              <a:rPr lang="en-US" sz="5400" b="1" dirty="0">
                <a:solidFill>
                  <a:srgbClr val="9998FF"/>
                </a:solidFill>
                <a:latin typeface="Freestyle Script" panose="030804020302050B0404" pitchFamily="66" charset="0"/>
              </a:rPr>
              <a:t>Any Questions..? </a:t>
            </a:r>
            <a:endParaRPr lang="en-US" sz="5400" dirty="0">
              <a:latin typeface="Freestyle Script" panose="030804020302050B0404" pitchFamily="66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1C5919-3F49-F573-1186-9E4109FB13EC}"/>
              </a:ext>
            </a:extLst>
          </p:cNvPr>
          <p:cNvSpPr/>
          <p:nvPr/>
        </p:nvSpPr>
        <p:spPr>
          <a:xfrm>
            <a:off x="12712422" y="7662441"/>
            <a:ext cx="1917978" cy="567159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2625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Team Member: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572226"/>
            <a:ext cx="4226838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974884" y="27888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Mohamed Ashraf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974884" y="3274933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21-01148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5201722" y="2572226"/>
            <a:ext cx="4226838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18296" y="27888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Mohamed Shawkey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18296" y="3274933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21-01287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9645134" y="2572226"/>
            <a:ext cx="4226838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61709" y="27888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Mahmoud Al Soudy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1709" y="3274933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21-00911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58309" y="4054793"/>
            <a:ext cx="4226838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74884" y="4271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Maryam Hossam Eldin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74884" y="4757499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21-01043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5201722" y="4054793"/>
            <a:ext cx="4226838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5418296" y="4271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Renad Abdelrahman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418296" y="4757499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21-01500</a:t>
            </a:r>
            <a:endParaRPr lang="en-US" sz="1700" dirty="0"/>
          </a:p>
        </p:txBody>
      </p:sp>
      <p:sp>
        <p:nvSpPr>
          <p:cNvPr id="18" name="Shape 16"/>
          <p:cNvSpPr/>
          <p:nvPr/>
        </p:nvSpPr>
        <p:spPr>
          <a:xfrm>
            <a:off x="9645134" y="4054793"/>
            <a:ext cx="4226838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 dirty="0"/>
          </a:p>
        </p:txBody>
      </p:sp>
      <p:sp>
        <p:nvSpPr>
          <p:cNvPr id="19" name="Text 17"/>
          <p:cNvSpPr/>
          <p:nvPr/>
        </p:nvSpPr>
        <p:spPr>
          <a:xfrm>
            <a:off x="9861709" y="427136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Selvana Atef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61709" y="4757499"/>
            <a:ext cx="379368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21" name="Shape 19"/>
          <p:cNvSpPr/>
          <p:nvPr/>
        </p:nvSpPr>
        <p:spPr>
          <a:xfrm>
            <a:off x="758309" y="5537359"/>
            <a:ext cx="1311378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974884" y="57539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Bahaa Mahmoud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974884" y="6240066"/>
            <a:ext cx="126806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21-00550</a:t>
            </a:r>
            <a:endParaRPr lang="en-US" sz="17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29A3B3A-9414-DCD4-B70E-B01D6610B84D}"/>
              </a:ext>
            </a:extLst>
          </p:cNvPr>
          <p:cNvSpPr/>
          <p:nvPr/>
        </p:nvSpPr>
        <p:spPr>
          <a:xfrm>
            <a:off x="12712422" y="7662441"/>
            <a:ext cx="1917978" cy="567159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 21">
            <a:extLst>
              <a:ext uri="{FF2B5EF4-FFF2-40B4-BE49-F238E27FC236}">
                <a16:creationId xmlns:a16="http://schemas.microsoft.com/office/drawing/2014/main" id="{452B9F55-E046-B5A9-9B1C-7BFFAA8348E3}"/>
              </a:ext>
            </a:extLst>
          </p:cNvPr>
          <p:cNvSpPr/>
          <p:nvPr/>
        </p:nvSpPr>
        <p:spPr>
          <a:xfrm>
            <a:off x="9861709" y="4757499"/>
            <a:ext cx="321421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21</a:t>
            </a:r>
            <a:r>
              <a:rPr lang="ar-SA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-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01588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51A0CF3-B1C1-E584-1E3A-0EF2E5CD5635}"/>
              </a:ext>
            </a:extLst>
          </p:cNvPr>
          <p:cNvSpPr/>
          <p:nvPr/>
        </p:nvSpPr>
        <p:spPr>
          <a:xfrm>
            <a:off x="12712422" y="7662441"/>
            <a:ext cx="1917978" cy="567159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7175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70938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462326" y="2783800"/>
            <a:ext cx="682585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Traditional digital libraries use keyword-based search.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58309" y="363009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462326" y="3704511"/>
            <a:ext cx="691538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This method often fails to understand the user's intent.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58309" y="455080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462326" y="4625221"/>
            <a:ext cx="692336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project introduces a semantic search engine based on ontology for programming resources.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58309" y="577095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462326" y="5845373"/>
            <a:ext cx="692336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Goal: Smarter search that understands meaning, not just words.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90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498" y="3245168"/>
            <a:ext cx="5597962" cy="699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Problem Statement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44498" y="4263866"/>
            <a:ext cx="6464379" cy="158341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2070" dist="2540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57143" y="4476512"/>
            <a:ext cx="2798921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Irrelevant Results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57143" y="4953833"/>
            <a:ext cx="6039088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Keyword systems return </a:t>
            </a:r>
            <a:r>
              <a:rPr lang="en-US" sz="16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irrelevant or generic results</a:t>
            </a: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421523" y="4263866"/>
            <a:ext cx="6464379" cy="158341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2070" dist="2540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34168" y="4476512"/>
            <a:ext cx="2798921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Context Blindness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34168" y="4953833"/>
            <a:ext cx="6039088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They don't </a:t>
            </a:r>
            <a:r>
              <a:rPr lang="en-US" sz="16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recognize context</a:t>
            </a: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(e.g., "beginner Python books").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4498" y="6059924"/>
            <a:ext cx="6464379" cy="158341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2070" dist="2540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57143" y="6272570"/>
            <a:ext cx="2798921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Time Waste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57143" y="6749891"/>
            <a:ext cx="6039088" cy="340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 spend more time </a:t>
            </a:r>
            <a:r>
              <a:rPr lang="en-US" sz="16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searching than learning</a:t>
            </a: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421523" y="6059924"/>
            <a:ext cx="6464379" cy="158341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2070" dist="2540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634168" y="6272570"/>
            <a:ext cx="2798921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Language Gap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634168" y="6749891"/>
            <a:ext cx="6039088" cy="680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There's a gap between </a:t>
            </a:r>
            <a:r>
              <a:rPr lang="en-US" sz="16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query language</a:t>
            </a: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and </a:t>
            </a:r>
            <a:r>
              <a:rPr lang="en-US" sz="165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resource understanding</a:t>
            </a: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D6385B-FC17-1B06-B745-5344DEE50402}"/>
              </a:ext>
            </a:extLst>
          </p:cNvPr>
          <p:cNvSpPr/>
          <p:nvPr/>
        </p:nvSpPr>
        <p:spPr>
          <a:xfrm>
            <a:off x="12712422" y="7662441"/>
            <a:ext cx="1917978" cy="567159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1B65641-BFF0-0237-900D-5342CE89B453}"/>
              </a:ext>
            </a:extLst>
          </p:cNvPr>
          <p:cNvSpPr/>
          <p:nvPr/>
        </p:nvSpPr>
        <p:spPr>
          <a:xfrm>
            <a:off x="12712422" y="7662441"/>
            <a:ext cx="1917978" cy="567159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9607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Objectives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033707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250281"/>
            <a:ext cx="621923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Design an OWL-based ontology for programming resources.</a:t>
            </a:r>
            <a:endParaRPr lang="en-US" sz="22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333631"/>
            <a:ext cx="1083231" cy="129992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166461" y="3550206"/>
            <a:ext cx="500074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Enable semantic queries using SPARQL.</a:t>
            </a:r>
            <a:endParaRPr lang="en-US" sz="22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4633555"/>
            <a:ext cx="1083231" cy="129992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66461" y="4850130"/>
            <a:ext cx="621923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 accuracy and relevance of search results.</a:t>
            </a:r>
            <a:endParaRPr lang="en-US" sz="22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5933480"/>
            <a:ext cx="1083231" cy="1299924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166461" y="6150054"/>
            <a:ext cx="621923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Demonstrate real-world applications for education and development.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21299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Methodology 1 – Ontology Design &amp; Relationship Modeling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7882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Ontology Design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36102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using Protégé.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90263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Defined classes: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44425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ProgrammingBook, Tutorial, Author, Publisher,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586668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ProgrammingLanguage, Topic, DifficultyLevel.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378821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Relationship Modeling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87139" y="436102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Defined object properties: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490263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hasAuthor, publishedBy, coversTopic,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7139" y="532507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teachesLanguage, hasDifficultyLevel.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87139" y="586668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Creates a semantic network of library resources.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59B84F-E9F7-B6F6-6829-86B393DBBF1C}"/>
              </a:ext>
            </a:extLst>
          </p:cNvPr>
          <p:cNvSpPr/>
          <p:nvPr/>
        </p:nvSpPr>
        <p:spPr>
          <a:xfrm>
            <a:off x="12712422" y="7662441"/>
            <a:ext cx="1917978" cy="567159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44166"/>
            <a:ext cx="1106626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Methodology 2 – Implementation &amp; Querying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090142"/>
            <a:ext cx="2185511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65" y="2532698"/>
            <a:ext cx="304681" cy="3807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60395" y="23067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60395" y="2792849"/>
            <a:ext cx="52717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Ontology validated and exported in OWL format.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3052048" y="3340894"/>
            <a:ext cx="1071181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758309" y="3464362"/>
            <a:ext cx="437114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1539" y="3906917"/>
            <a:ext cx="304681" cy="3807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46025" y="36809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46025" y="4167068"/>
            <a:ext cx="64043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loaded into Apache Jena Fuseki for SPARQL querying.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5237678" y="4715113"/>
            <a:ext cx="852618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758309" y="4838581"/>
            <a:ext cx="6556891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4414" y="5281136"/>
            <a:ext cx="304681" cy="38076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31775" y="505515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Querying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31775" y="5541288"/>
            <a:ext cx="536876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SPARQL to retrieve meaningful information.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758309" y="634829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 Find beginner tutorials teaching Python.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758309" y="693872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Ensures context-aware search.</a:t>
            </a:r>
            <a:endParaRPr lang="en-US" sz="17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45196F-7F23-44E0-474B-9E40DCBAB70C}"/>
              </a:ext>
            </a:extLst>
          </p:cNvPr>
          <p:cNvSpPr/>
          <p:nvPr/>
        </p:nvSpPr>
        <p:spPr>
          <a:xfrm>
            <a:off x="12712422" y="7662441"/>
            <a:ext cx="1917978" cy="567159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46942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Integration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44635" y="30426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Java Application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528774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Integrated with NetBeans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392918"/>
            <a:ext cx="4589740" cy="458974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290" y="3170813"/>
            <a:ext cx="324088" cy="4051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4932" y="30426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4932" y="3528774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 using SPARQL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266" y="2393097"/>
            <a:ext cx="4589740" cy="458974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7308" y="3561457"/>
            <a:ext cx="324088" cy="4051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4932" y="5499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Results Display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4932" y="5986105"/>
            <a:ext cx="39371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View semantic results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8266" y="2457867"/>
            <a:ext cx="4589740" cy="4589740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6664" y="5799475"/>
            <a:ext cx="324088" cy="40517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44635" y="54999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Backend Connection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8309" y="5986105"/>
            <a:ext cx="393704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Connects via Apache Jena</a:t>
            </a:r>
            <a:endParaRPr lang="en-US" sz="17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1340" y="2457867"/>
            <a:ext cx="4589740" cy="4589740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lumMod val="95000"/>
              </a:schemeClr>
            </a:outerShdw>
          </a:effectLst>
        </p:spPr>
      </p:pic>
      <p:sp>
        <p:nvSpPr>
          <p:cNvPr id="18" name="Text 9"/>
          <p:cNvSpPr/>
          <p:nvPr/>
        </p:nvSpPr>
        <p:spPr>
          <a:xfrm>
            <a:off x="5838646" y="5408831"/>
            <a:ext cx="324088" cy="4051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endParaRPr lang="en-US" sz="25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3A745F-B9CB-39A9-FA8E-D9E211C14620}"/>
              </a:ext>
            </a:extLst>
          </p:cNvPr>
          <p:cNvSpPr/>
          <p:nvPr/>
        </p:nvSpPr>
        <p:spPr>
          <a:xfrm>
            <a:off x="12712422" y="7662441"/>
            <a:ext cx="1917978" cy="567159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Image 9" descr="preencoded.png">
            <a:extLst>
              <a:ext uri="{FF2B5EF4-FFF2-40B4-BE49-F238E27FC236}">
                <a16:creationId xmlns:a16="http://schemas.microsoft.com/office/drawing/2014/main" id="{9F1E3399-B565-14DF-F83E-C9E810F58A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1446" y="5459075"/>
            <a:ext cx="243721" cy="30468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 0"/>
          <p:cNvSpPr/>
          <p:nvPr/>
        </p:nvSpPr>
        <p:spPr>
          <a:xfrm>
            <a:off x="6244709" y="131968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API Implementation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357318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31155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 Java API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3601641"/>
            <a:ext cx="36783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Developed to handle ontology operations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3774" y="2357318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193774" y="31155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Load &amp; Parse OWL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193774" y="3601641"/>
            <a:ext cx="36783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Processes ontology structure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4728329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4709" y="54865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Run Dynamic SPARQL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44709" y="5972651"/>
            <a:ext cx="36783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Executes semantic queries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3774" y="4728329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193774" y="548651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Display in GUI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193774" y="5972651"/>
            <a:ext cx="36783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Shows results to users</a:t>
            </a:r>
            <a:endParaRPr lang="en-US" sz="1700" dirty="0"/>
          </a:p>
        </p:txBody>
      </p:sp>
      <p:sp>
        <p:nvSpPr>
          <p:cNvPr id="16" name="Text 9"/>
          <p:cNvSpPr/>
          <p:nvPr/>
        </p:nvSpPr>
        <p:spPr>
          <a:xfrm>
            <a:off x="6244709" y="656308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Utilized </a:t>
            </a: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Apache Jena API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for model handling &amp; query execution.</a:t>
            </a:r>
            <a:endParaRPr lang="en-US" sz="17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C98F4B-3F9F-EFDC-A118-8278A8790AF3}"/>
              </a:ext>
            </a:extLst>
          </p:cNvPr>
          <p:cNvSpPr/>
          <p:nvPr/>
        </p:nvSpPr>
        <p:spPr>
          <a:xfrm>
            <a:off x="12712422" y="7662441"/>
            <a:ext cx="1917978" cy="567159"/>
          </a:xfrm>
          <a:prstGeom prst="rect">
            <a:avLst/>
          </a:prstGeom>
          <a:solidFill>
            <a:srgbClr val="282C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607</Words>
  <Application>Microsoft Office PowerPoint</Application>
  <PresentationFormat>Custom</PresentationFormat>
  <Paragraphs>161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Montserrat</vt:lpstr>
      <vt:lpstr>Consolas</vt:lpstr>
      <vt:lpstr>Freestyle Script</vt:lpstr>
      <vt:lpstr>Arial</vt:lpstr>
      <vt:lpstr>Barlow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Mohamed Ashraf</cp:lastModifiedBy>
  <cp:revision>4</cp:revision>
  <dcterms:created xsi:type="dcterms:W3CDTF">2025-05-02T23:29:54Z</dcterms:created>
  <dcterms:modified xsi:type="dcterms:W3CDTF">2025-05-03T13:37:48Z</dcterms:modified>
</cp:coreProperties>
</file>